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64" r:id="rId11"/>
    <p:sldId id="265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2286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4572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6858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9144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11430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13716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16002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1828800" algn="ctr" defTabSz="6429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508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635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508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31"/>
  </p:normalViewPr>
  <p:slideViewPr>
    <p:cSldViewPr snapToGrid="0" snapToObjects="1">
      <p:cViewPr varScale="1">
        <p:scale>
          <a:sx n="38" d="100"/>
          <a:sy n="38" d="100"/>
        </p:scale>
        <p:origin x="51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Shape 15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847906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4235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大標題與副標題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3994546" y="5393531"/>
            <a:ext cx="16394908" cy="5464969"/>
          </a:xfrm>
          <a:prstGeom prst="rect">
            <a:avLst/>
          </a:prstGeom>
        </p:spPr>
        <p:txBody>
          <a:bodyPr/>
          <a:lstStyle>
            <a:lvl1pPr>
              <a:defRPr sz="14600" spc="291">
                <a:solidFill>
                  <a:srgbClr val="FFFFFF"/>
                </a:solidFill>
              </a:defRPr>
            </a:lvl1pPr>
          </a:lstStyle>
          <a:p>
            <a:r>
              <a:t>大標題文字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3994546" y="2911078"/>
            <a:ext cx="16394908" cy="2500313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ClrTx/>
              <a:buSzTx/>
              <a:buNone/>
              <a:defRPr sz="7400" cap="all" spc="296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7400" cap="all" spc="296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7400" cap="all" spc="296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7400" cap="all" spc="296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7400" cap="all" spc="296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body" idx="1"/>
          </p:nvPr>
        </p:nvSpPr>
        <p:spPr>
          <a:xfrm>
            <a:off x="3994546" y="1857375"/>
            <a:ext cx="16394908" cy="10501313"/>
          </a:xfrm>
          <a:prstGeom prst="rect">
            <a:avLst/>
          </a:prstGeom>
        </p:spPr>
        <p:txBody>
          <a:bodyPr anchor="ctr"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7" name="Shape 97"/>
          <p:cNvSpPr>
            <a:spLocks noGrp="1"/>
          </p:cNvSpPr>
          <p:nvPr>
            <p:ph type="sldNum" sz="quarter" idx="2"/>
          </p:nvPr>
        </p:nvSpPr>
        <p:spPr>
          <a:xfrm>
            <a:off x="11995341" y="12983765"/>
            <a:ext cx="393320" cy="39687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一頁三張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/>
          </p:cNvSpPr>
          <p:nvPr>
            <p:ph type="pic" sz="quarter" idx="13"/>
          </p:nvPr>
        </p:nvSpPr>
        <p:spPr>
          <a:xfrm>
            <a:off x="12192000" y="6768703"/>
            <a:ext cx="7875985" cy="5697141"/>
          </a:xfrm>
          <a:prstGeom prst="rect">
            <a:avLst/>
          </a:prstGeom>
          <a:effectLst>
            <a:outerShdw blurRad="266700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5" name="Shape 105"/>
          <p:cNvSpPr>
            <a:spLocks noGrp="1"/>
          </p:cNvSpPr>
          <p:nvPr>
            <p:ph type="pic" sz="quarter" idx="14"/>
          </p:nvPr>
        </p:nvSpPr>
        <p:spPr>
          <a:xfrm>
            <a:off x="12192000" y="1518046"/>
            <a:ext cx="7875985" cy="4822033"/>
          </a:xfrm>
          <a:prstGeom prst="rect">
            <a:avLst/>
          </a:prstGeom>
          <a:effectLst>
            <a:outerShdw blurRad="266700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6" name="Shape 106"/>
          <p:cNvSpPr>
            <a:spLocks noGrp="1"/>
          </p:cNvSpPr>
          <p:nvPr>
            <p:ph type="pic" sz="half" idx="15"/>
          </p:nvPr>
        </p:nvSpPr>
        <p:spPr>
          <a:xfrm>
            <a:off x="4310596" y="1518046"/>
            <a:ext cx="7000876" cy="10947798"/>
          </a:xfrm>
          <a:prstGeom prst="rect">
            <a:avLst/>
          </a:prstGeom>
          <a:effectLst>
            <a:outerShdw blurRad="266700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sldNum" sz="quarter" idx="2"/>
          </p:nvPr>
        </p:nvSpPr>
        <p:spPr>
          <a:xfrm>
            <a:off x="11995341" y="12983765"/>
            <a:ext cx="393320" cy="39687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一頁兩張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pic" sz="half" idx="13"/>
          </p:nvPr>
        </p:nvSpPr>
        <p:spPr>
          <a:xfrm>
            <a:off x="12620625" y="1518046"/>
            <a:ext cx="7447360" cy="10947798"/>
          </a:xfrm>
          <a:prstGeom prst="rect">
            <a:avLst/>
          </a:prstGeom>
          <a:effectLst>
            <a:outerShdw blurRad="266700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pic" sz="half" idx="14"/>
          </p:nvPr>
        </p:nvSpPr>
        <p:spPr>
          <a:xfrm>
            <a:off x="4298156" y="1518046"/>
            <a:ext cx="7447360" cy="10947798"/>
          </a:xfrm>
          <a:prstGeom prst="rect">
            <a:avLst/>
          </a:prstGeom>
          <a:effectLst>
            <a:outerShdw blurRad="266700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sldNum" sz="quarter" idx="2"/>
          </p:nvPr>
        </p:nvSpPr>
        <p:spPr>
          <a:xfrm>
            <a:off x="11990707" y="12983765"/>
            <a:ext cx="393320" cy="39687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名言語錄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body" sz="quarter" idx="13"/>
          </p:nvPr>
        </p:nvSpPr>
        <p:spPr>
          <a:xfrm>
            <a:off x="3994546" y="9115236"/>
            <a:ext cx="16394908" cy="789762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600" i="1" spc="72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r>
              <a:t>— 王大明</a:t>
            </a:r>
          </a:p>
        </p:txBody>
      </p:sp>
      <p:sp>
        <p:nvSpPr>
          <p:cNvPr id="124" name="Shape 124"/>
          <p:cNvSpPr>
            <a:spLocks noGrp="1"/>
          </p:cNvSpPr>
          <p:nvPr>
            <p:ph type="body" sz="quarter" idx="14"/>
          </p:nvPr>
        </p:nvSpPr>
        <p:spPr>
          <a:xfrm>
            <a:off x="3994546" y="7400131"/>
            <a:ext cx="16394908" cy="1565276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8000" cap="all" spc="639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 defTabSz="914400"/>
            <a:r>
              <a:t>在此輸入名言語錄。</a:t>
            </a:r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5"/>
          </p:nvPr>
        </p:nvSpPr>
        <p:spPr>
          <a:xfrm>
            <a:off x="11299558" y="9929812"/>
            <a:ext cx="1787780" cy="239077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910828">
              <a:spcBef>
                <a:spcPts val="0"/>
              </a:spcBef>
              <a:buClrTx/>
              <a:buSzTx/>
              <a:buNone/>
              <a:defRPr sz="12600" spc="252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」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6"/>
          </p:nvPr>
        </p:nvSpPr>
        <p:spPr>
          <a:xfrm>
            <a:off x="11299558" y="3607593"/>
            <a:ext cx="1787780" cy="239077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910828">
              <a:spcBef>
                <a:spcPts val="0"/>
              </a:spcBef>
              <a:buClrTx/>
              <a:buSzTx/>
              <a:buNone/>
              <a:defRPr sz="12600" spc="252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「</a:t>
            </a:r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xfrm>
            <a:off x="11995341" y="12983765"/>
            <a:ext cx="393320" cy="39687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pic" idx="13"/>
          </p:nvPr>
        </p:nvSpPr>
        <p:spPr>
          <a:xfrm>
            <a:off x="3040062" y="0"/>
            <a:ext cx="18288001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sldNum" sz="quarter" idx="2"/>
          </p:nvPr>
        </p:nvSpPr>
        <p:spPr>
          <a:xfrm>
            <a:off x="11995341" y="12983765"/>
            <a:ext cx="393320" cy="39687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替用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/>
          </p:cNvSpPr>
          <p:nvPr>
            <p:ph type="sldNum" sz="quarter" idx="2"/>
          </p:nvPr>
        </p:nvSpPr>
        <p:spPr>
          <a:xfrm>
            <a:off x="11995341" y="12983765"/>
            <a:ext cx="393320" cy="39687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3798093" y="4893468"/>
            <a:ext cx="16787814" cy="8108157"/>
          </a:xfrm>
          <a:prstGeom prst="rect">
            <a:avLst/>
          </a:prstGeom>
          <a:effectLst>
            <a:outerShdw blurRad="266700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3994546" y="1643062"/>
            <a:ext cx="16394908" cy="1875235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10400" spc="208">
                <a:solidFill>
                  <a:srgbClr val="FFFFFF"/>
                </a:solidFill>
              </a:defRPr>
            </a:lvl1pPr>
          </a:lstStyle>
          <a:p>
            <a:r>
              <a:t>大標題文字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3994546" y="714375"/>
            <a:ext cx="16394908" cy="946547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sz="5600" cap="all" spc="112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5600" cap="all" spc="112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5600" cap="all" spc="112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5600" cap="all" spc="112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5600" cap="all" spc="112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替用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pic" idx="13"/>
          </p:nvPr>
        </p:nvSpPr>
        <p:spPr>
          <a:xfrm>
            <a:off x="4280296" y="3277195"/>
            <a:ext cx="15859126" cy="9108282"/>
          </a:xfrm>
          <a:prstGeom prst="rect">
            <a:avLst/>
          </a:prstGeom>
          <a:effectLst>
            <a:outerShdw blurRad="266700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sz="quarter" idx="1"/>
          </p:nvPr>
        </p:nvSpPr>
        <p:spPr>
          <a:xfrm>
            <a:off x="3994546" y="1857375"/>
            <a:ext cx="16394908" cy="69651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sz="3600" cap="all" spc="324">
                <a:latin typeface="+mn-lt"/>
                <a:ea typeface="+mn-ea"/>
                <a:cs typeface="+mn-cs"/>
                <a:sym typeface="Baskerville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3600" cap="all" spc="324">
                <a:latin typeface="+mn-lt"/>
                <a:ea typeface="+mn-ea"/>
                <a:cs typeface="+mn-cs"/>
                <a:sym typeface="Baskerville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3600" cap="all" spc="324">
                <a:latin typeface="+mn-lt"/>
                <a:ea typeface="+mn-ea"/>
                <a:cs typeface="+mn-cs"/>
                <a:sym typeface="Baskerville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3600" cap="all" spc="324">
                <a:latin typeface="+mn-lt"/>
                <a:ea typeface="+mn-ea"/>
                <a:cs typeface="+mn-cs"/>
                <a:sym typeface="Baskerville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3600" cap="all" spc="324"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中央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xfrm>
            <a:off x="3994546" y="4339828"/>
            <a:ext cx="16394908" cy="5018485"/>
          </a:xfrm>
          <a:prstGeom prst="rect">
            <a:avLst/>
          </a:prstGeom>
        </p:spPr>
        <p:txBody>
          <a:bodyPr anchor="ctr"/>
          <a:lstStyle>
            <a:lvl1pPr>
              <a:defRPr sz="14600" spc="291">
                <a:solidFill>
                  <a:srgbClr val="FFFFFF"/>
                </a:solidFill>
              </a:defRPr>
            </a:lvl1pPr>
          </a:lstStyle>
          <a:p>
            <a:r>
              <a:t>大標題文字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中央替用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xfrm>
            <a:off x="3994546" y="4339828"/>
            <a:ext cx="16394908" cy="5018485"/>
          </a:xfrm>
          <a:prstGeom prst="rect">
            <a:avLst/>
          </a:prstGeom>
        </p:spPr>
        <p:txBody>
          <a:bodyPr anchor="ctr"/>
          <a:lstStyle>
            <a:lvl1pPr>
              <a:defRPr sz="14600" spc="291"/>
            </a:lvl1pPr>
          </a:lstStyle>
          <a:p>
            <a:r>
              <a:t>大標題文字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直式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pic" sz="half" idx="13"/>
          </p:nvPr>
        </p:nvSpPr>
        <p:spPr>
          <a:xfrm>
            <a:off x="11754965" y="1522809"/>
            <a:ext cx="8268891" cy="10894220"/>
          </a:xfrm>
          <a:prstGeom prst="rect">
            <a:avLst/>
          </a:prstGeom>
          <a:effectLst>
            <a:outerShdw blurRad="266700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xfrm>
            <a:off x="3994546" y="5893593"/>
            <a:ext cx="6875861" cy="5036345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10400" spc="208"/>
            </a:lvl1pPr>
          </a:lstStyle>
          <a:p>
            <a:r>
              <a:t>大標題文字</a:t>
            </a:r>
          </a:p>
        </p:txBody>
      </p:sp>
      <p:sp>
        <p:nvSpPr>
          <p:cNvPr id="58" name="Shape 58"/>
          <p:cNvSpPr>
            <a:spLocks noGrp="1"/>
          </p:cNvSpPr>
          <p:nvPr>
            <p:ph type="body" sz="quarter" idx="1"/>
          </p:nvPr>
        </p:nvSpPr>
        <p:spPr>
          <a:xfrm>
            <a:off x="3994546" y="4000500"/>
            <a:ext cx="6875861" cy="1910954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sz="5600" cap="all" spc="112">
                <a:latin typeface="+mn-lt"/>
                <a:ea typeface="+mn-ea"/>
                <a:cs typeface="+mn-cs"/>
                <a:sym typeface="Baskerville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sz="5600" cap="all" spc="112">
                <a:latin typeface="+mn-lt"/>
                <a:ea typeface="+mn-ea"/>
                <a:cs typeface="+mn-cs"/>
                <a:sym typeface="Baskerville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sz="5600" cap="all" spc="112">
                <a:latin typeface="+mn-lt"/>
                <a:ea typeface="+mn-ea"/>
                <a:cs typeface="+mn-cs"/>
                <a:sym typeface="Baskerville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sz="5600" cap="all" spc="112">
                <a:latin typeface="+mn-lt"/>
                <a:ea typeface="+mn-ea"/>
                <a:cs typeface="+mn-cs"/>
                <a:sym typeface="Baskerville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sz="5600" cap="all" spc="112"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body" sz="quarter" idx="13"/>
          </p:nvPr>
        </p:nvSpPr>
        <p:spPr>
          <a:xfrm>
            <a:off x="3994546" y="1857375"/>
            <a:ext cx="16394908" cy="7500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600" cap="all" spc="324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donec quis nunc</a:t>
            </a:r>
          </a:p>
        </p:txBody>
      </p:sp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sz="quarter" idx="13"/>
          </p:nvPr>
        </p:nvSpPr>
        <p:spPr>
          <a:xfrm>
            <a:off x="3994546" y="1857375"/>
            <a:ext cx="16394908" cy="7500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600" cap="all" spc="324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donec quis nunc</a:t>
            </a:r>
          </a:p>
        </p:txBody>
      </p:sp>
      <p:sp>
        <p:nvSpPr>
          <p:cNvPr id="76" name="Shape 7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77" name="Shape 7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8" name="Shape 78"/>
          <p:cNvSpPr>
            <a:spLocks noGrp="1"/>
          </p:cNvSpPr>
          <p:nvPr>
            <p:ph type="sldNum" sz="quarter" idx="2"/>
          </p:nvPr>
        </p:nvSpPr>
        <p:spPr>
          <a:xfrm>
            <a:off x="11995341" y="12983765"/>
            <a:ext cx="393320" cy="39687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、項目符號與照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pic" sz="half" idx="13"/>
          </p:nvPr>
        </p:nvSpPr>
        <p:spPr>
          <a:xfrm>
            <a:off x="11727656" y="3268251"/>
            <a:ext cx="8358188" cy="9237054"/>
          </a:xfrm>
          <a:prstGeom prst="rect">
            <a:avLst/>
          </a:prstGeom>
          <a:effectLst>
            <a:outerShdw blurRad="266700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body" sz="quarter" idx="14"/>
          </p:nvPr>
        </p:nvSpPr>
        <p:spPr>
          <a:xfrm>
            <a:off x="3994546" y="1857375"/>
            <a:ext cx="16394908" cy="7500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600" cap="all" spc="324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donec quis nunc</a:t>
            </a:r>
          </a:p>
        </p:txBody>
      </p:sp>
      <p:sp>
        <p:nvSpPr>
          <p:cNvPr id="87" name="Shape 8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88" name="Shape 88"/>
          <p:cNvSpPr>
            <a:spLocks noGrp="1"/>
          </p:cNvSpPr>
          <p:nvPr>
            <p:ph type="body" sz="quarter" idx="1"/>
          </p:nvPr>
        </p:nvSpPr>
        <p:spPr>
          <a:xfrm>
            <a:off x="3994546" y="3661171"/>
            <a:ext cx="6715126" cy="8465345"/>
          </a:xfrm>
          <a:prstGeom prst="rect">
            <a:avLst/>
          </a:prstGeom>
        </p:spPr>
        <p:txBody>
          <a:bodyPr/>
          <a:lstStyle>
            <a:lvl1pPr marL="508000" indent="-508000">
              <a:spcBef>
                <a:spcPts val="3900"/>
              </a:spcBef>
              <a:defRPr sz="3200" spc="64"/>
            </a:lvl1pPr>
            <a:lvl2pPr marL="889000" indent="-508000">
              <a:spcBef>
                <a:spcPts val="3900"/>
              </a:spcBef>
              <a:defRPr sz="3200" spc="64"/>
            </a:lvl2pPr>
            <a:lvl3pPr marL="1270000" indent="-508000">
              <a:spcBef>
                <a:spcPts val="3900"/>
              </a:spcBef>
              <a:defRPr sz="3200" spc="64"/>
            </a:lvl3pPr>
            <a:lvl4pPr marL="1651000" indent="-508000">
              <a:spcBef>
                <a:spcPts val="3900"/>
              </a:spcBef>
              <a:defRPr sz="3200" spc="64"/>
            </a:lvl4pPr>
            <a:lvl5pPr marL="2032000" indent="-508000">
              <a:spcBef>
                <a:spcPts val="3900"/>
              </a:spcBef>
              <a:defRPr sz="3200" spc="64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9" name="Shape 89"/>
          <p:cNvSpPr>
            <a:spLocks noGrp="1"/>
          </p:cNvSpPr>
          <p:nvPr>
            <p:ph type="sldNum" sz="quarter" idx="2"/>
          </p:nvPr>
        </p:nvSpPr>
        <p:spPr>
          <a:xfrm>
            <a:off x="11995341" y="12983765"/>
            <a:ext cx="393320" cy="39687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3994546" y="821531"/>
            <a:ext cx="16394908" cy="1053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normAutofit/>
          </a:bodyPr>
          <a:lstStyle/>
          <a:p>
            <a:r>
              <a:t>大標題文字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3994546" y="3357562"/>
            <a:ext cx="16394908" cy="9072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95341" y="12981980"/>
            <a:ext cx="393320" cy="3968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1800" cap="all" spc="36">
                <a:solidFill>
                  <a:srgbClr val="9A958E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all" spc="112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all" spc="112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all" spc="112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all" spc="112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all" spc="112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all" spc="112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all" spc="112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all" spc="112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all" spc="112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9pPr>
    </p:titleStyle>
    <p:bodyStyle>
      <a:lvl1pPr marL="517071" marR="0" indent="-517071" algn="l" defTabSz="642937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3800" b="0" i="0" u="none" strike="noStrike" cap="none" spc="7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898071" marR="0" indent="-517071" algn="l" defTabSz="642937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3800" b="0" i="0" u="none" strike="noStrike" cap="none" spc="7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279071" marR="0" indent="-517071" algn="l" defTabSz="642937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3800" b="0" i="0" u="none" strike="noStrike" cap="none" spc="7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660071" marR="0" indent="-517071" algn="l" defTabSz="642937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3800" b="0" i="0" u="none" strike="noStrike" cap="none" spc="7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2041071" marR="0" indent="-517071" algn="l" defTabSz="642937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3800" b="0" i="0" u="none" strike="noStrike" cap="none" spc="7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422071" marR="0" indent="-517071" algn="l" defTabSz="642937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3800" b="0" i="0" u="none" strike="noStrike" cap="none" spc="7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803071" marR="0" indent="-517071" algn="l" defTabSz="642937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3800" b="0" i="0" u="none" strike="noStrike" cap="none" spc="7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184071" marR="0" indent="-517071" algn="l" defTabSz="642937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3800" b="0" i="0" u="none" strike="noStrike" cap="none" spc="7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565071" marR="0" indent="-517071" algn="l" defTabSz="642937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3800" b="0" i="0" u="none" strike="noStrike" cap="none" spc="7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ctr" defTabSz="64293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esandoval/PaintingwithData_Riyadh" TargetMode="External"/><Relationship Id="rId2" Type="http://schemas.openxmlformats.org/officeDocument/2006/relationships/hyperlink" Target="http://paintingwithdata.mit.edu/about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cities.media.mit.edu/taipei" TargetMode="External"/><Relationship Id="rId5" Type="http://schemas.openxmlformats.org/officeDocument/2006/relationships/hyperlink" Target="https://architecture.mit.edu/computation/project/painting-data-%20computational-history-urban-models-alternative-%20urban-computing" TargetMode="External"/><Relationship Id="rId4" Type="http://schemas.openxmlformats.org/officeDocument/2006/relationships/hyperlink" Target="http://www.qgis.org/en/site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/>
        </p:nvSpPr>
        <p:spPr>
          <a:xfrm>
            <a:off x="1573820" y="1787684"/>
            <a:ext cx="21236361" cy="1603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10000" cap="all" spc="2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Data Analysis: Taipei Parking</a:t>
            </a:r>
          </a:p>
        </p:txBody>
      </p:sp>
      <p:sp>
        <p:nvSpPr>
          <p:cNvPr id="160" name="Shape 160"/>
          <p:cNvSpPr/>
          <p:nvPr/>
        </p:nvSpPr>
        <p:spPr>
          <a:xfrm>
            <a:off x="1169525" y="5167268"/>
            <a:ext cx="7713264" cy="5479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>
              <a:spcBef>
                <a:spcPts val="4700"/>
              </a:spcBef>
              <a:defRPr sz="3800" spc="76"/>
            </a:pPr>
            <a:r>
              <a:rPr dirty="0" err="1"/>
              <a:t>指導教授</a:t>
            </a:r>
            <a:r>
              <a:rPr dirty="0"/>
              <a:t>︰</a:t>
            </a:r>
          </a:p>
          <a:p>
            <a:pPr lvl="8" algn="l">
              <a:spcBef>
                <a:spcPts val="4700"/>
              </a:spcBef>
              <a:defRPr sz="3800" spc="76"/>
            </a:pPr>
            <a:r>
              <a:rPr dirty="0" err="1"/>
              <a:t>謝東儒教授</a:t>
            </a:r>
            <a:r>
              <a:rPr dirty="0"/>
              <a:t>   </a:t>
            </a:r>
          </a:p>
          <a:p>
            <a:pPr algn="l">
              <a:spcBef>
                <a:spcPts val="4700"/>
              </a:spcBef>
              <a:defRPr sz="3800" spc="76"/>
            </a:pPr>
            <a:r>
              <a:rPr dirty="0" err="1"/>
              <a:t>參與人員</a:t>
            </a:r>
            <a:r>
              <a:rPr dirty="0"/>
              <a:t>︰</a:t>
            </a:r>
          </a:p>
          <a:p>
            <a:pPr lvl="8" algn="l">
              <a:spcBef>
                <a:spcPts val="4700"/>
              </a:spcBef>
              <a:defRPr sz="3800" spc="76"/>
            </a:pPr>
            <a:r>
              <a:rPr dirty="0"/>
              <a:t>102590050 </a:t>
            </a:r>
            <a:r>
              <a:rPr dirty="0" err="1" smtClean="0"/>
              <a:t>樊家麟</a:t>
            </a:r>
            <a:r>
              <a:rPr lang="en-US" dirty="0" smtClean="0"/>
              <a:t> (Edward)</a:t>
            </a:r>
            <a:endParaRPr dirty="0"/>
          </a:p>
          <a:p>
            <a:pPr lvl="8" algn="l">
              <a:spcBef>
                <a:spcPts val="4700"/>
              </a:spcBef>
              <a:defRPr sz="3800" spc="76"/>
            </a:pPr>
            <a:r>
              <a:rPr dirty="0"/>
              <a:t>102590452 </a:t>
            </a:r>
            <a:r>
              <a:rPr dirty="0" err="1" smtClean="0"/>
              <a:t>胡智傑</a:t>
            </a:r>
            <a:r>
              <a:rPr lang="en-US" dirty="0" smtClean="0"/>
              <a:t> (Jerry)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/>
          </p:cNvSpPr>
          <p:nvPr>
            <p:ph type="sldNum" sz="quarter" idx="2"/>
          </p:nvPr>
        </p:nvSpPr>
        <p:spPr>
          <a:xfrm>
            <a:off x="11910066" y="12983765"/>
            <a:ext cx="563871" cy="63671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z="3200"/>
              <a:t>10</a:t>
            </a:fld>
            <a:endParaRPr sz="3200" dirty="0"/>
          </a:p>
        </p:txBody>
      </p:sp>
      <p:sp>
        <p:nvSpPr>
          <p:cNvPr id="213" name="Shape 213"/>
          <p:cNvSpPr/>
          <p:nvPr/>
        </p:nvSpPr>
        <p:spPr>
          <a:xfrm>
            <a:off x="9501520" y="1100895"/>
            <a:ext cx="5380960" cy="1498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r>
              <a:rPr sz="8800" spc="76" dirty="0">
                <a:latin typeface="+mj-ea"/>
                <a:ea typeface="+mj-ea"/>
              </a:rPr>
              <a:t>Conclusion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2218917" y="3030837"/>
            <a:ext cx="19946165" cy="3837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t">
            <a:spAutoFit/>
          </a:bodyPr>
          <a:lstStyle/>
          <a:p>
            <a:pPr marL="685800" marR="0" indent="-68580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l"/>
              <a:tabLst/>
            </a:pPr>
            <a:r>
              <a:rPr lang="en-US" altLang="zh-TW" sz="4800" dirty="0" smtClean="0"/>
              <a:t>Revealing the</a:t>
            </a:r>
            <a:r>
              <a:rPr lang="zh-TW" altLang="en-US" sz="4800" dirty="0" smtClean="0"/>
              <a:t> </a:t>
            </a:r>
            <a:r>
              <a:rPr lang="en-US" altLang="zh-TW" sz="4800" dirty="0" smtClean="0"/>
              <a:t>uneven distribution of parking spaces and parking lots</a:t>
            </a:r>
          </a:p>
          <a:p>
            <a:pPr marL="685800" marR="0" indent="-68580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l"/>
              <a:tabLst/>
            </a:pPr>
            <a:endParaRPr lang="en-US" altLang="zh-TW" sz="4800" dirty="0"/>
          </a:p>
          <a:p>
            <a:pPr marL="685800" marR="0" indent="-68580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l"/>
              <a:tabLst/>
            </a:pPr>
            <a:r>
              <a:rPr kumimoji="0" lang="en-US" altLang="zh-TW" sz="4800" b="0" i="0" u="none" strike="noStrike" cap="none" spc="0" normalizeH="0" baseline="0" dirty="0" smtClean="0">
                <a:ln>
                  <a:noFill/>
                </a:ln>
                <a:solidFill>
                  <a:srgbClr val="5B5854"/>
                </a:solidFill>
                <a:effectLst/>
                <a:uFillTx/>
                <a:sym typeface="Avenir Medium"/>
              </a:rPr>
              <a:t>Knowing</a:t>
            </a:r>
            <a:r>
              <a:rPr kumimoji="0" lang="en-US" altLang="zh-TW" sz="4800" b="0" i="0" u="none" strike="noStrike" cap="none" spc="0" normalizeH="0" dirty="0" smtClean="0">
                <a:ln>
                  <a:noFill/>
                </a:ln>
                <a:solidFill>
                  <a:srgbClr val="5B5854"/>
                </a:solidFill>
                <a:effectLst/>
                <a:uFillTx/>
                <a:sym typeface="Avenir Medium"/>
              </a:rPr>
              <a:t> nowadays public</a:t>
            </a:r>
            <a:r>
              <a:rPr kumimoji="0" lang="zh-TW" altLang="en-US" sz="4800" b="0" i="0" u="none" strike="noStrike" cap="none" spc="0" normalizeH="0" dirty="0" smtClean="0">
                <a:ln>
                  <a:noFill/>
                </a:ln>
                <a:solidFill>
                  <a:srgbClr val="5B5854"/>
                </a:solidFill>
                <a:effectLst/>
                <a:uFillTx/>
                <a:sym typeface="Avenir Medium"/>
              </a:rPr>
              <a:t> </a:t>
            </a:r>
            <a:r>
              <a:rPr kumimoji="0" lang="en-US" altLang="zh-TW" sz="4800" b="0" i="0" u="none" strike="noStrike" cap="none" spc="0" normalizeH="0" dirty="0" smtClean="0">
                <a:ln>
                  <a:noFill/>
                </a:ln>
                <a:solidFill>
                  <a:srgbClr val="5B5854"/>
                </a:solidFill>
                <a:effectLst/>
                <a:uFillTx/>
                <a:sym typeface="Avenir Medium"/>
              </a:rPr>
              <a:t>parking situation </a:t>
            </a:r>
            <a:endParaRPr lang="en-US" altLang="zh-TW" sz="4800" dirty="0"/>
          </a:p>
          <a:p>
            <a:pPr marL="685800" marR="0" indent="-68580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l"/>
              <a:tabLst/>
            </a:pPr>
            <a:endParaRPr kumimoji="0" lang="en-US" altLang="zh-TW" sz="4800" b="0" i="0" u="none" strike="noStrike" cap="none" spc="0" normalizeH="0" dirty="0" smtClean="0">
              <a:ln>
                <a:noFill/>
              </a:ln>
              <a:solidFill>
                <a:srgbClr val="5B5854"/>
              </a:solidFill>
              <a:effectLst/>
              <a:uFillTx/>
              <a:sym typeface="Avenir Medium"/>
            </a:endParaRPr>
          </a:p>
          <a:p>
            <a:pPr marL="685800" marR="0" indent="-68580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l"/>
              <a:tabLst/>
            </a:pPr>
            <a:r>
              <a:rPr lang="en-US" altLang="zh-TW" sz="4800" dirty="0" smtClean="0"/>
              <a:t>Through data analysis to find out the relation between each others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1910066" y="12983765"/>
            <a:ext cx="563871" cy="63671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z="3200"/>
              <a:t>11</a:t>
            </a:fld>
            <a:endParaRPr sz="3200"/>
          </a:p>
        </p:txBody>
      </p:sp>
      <p:sp>
        <p:nvSpPr>
          <p:cNvPr id="216" name="Shape 216"/>
          <p:cNvSpPr/>
          <p:nvPr/>
        </p:nvSpPr>
        <p:spPr>
          <a:xfrm>
            <a:off x="9777301" y="1025739"/>
            <a:ext cx="4829399" cy="1498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r>
              <a:rPr sz="8800" spc="76" dirty="0">
                <a:latin typeface="+mj-ea"/>
                <a:ea typeface="+mj-ea"/>
              </a:rPr>
              <a:t>Ref</a:t>
            </a:r>
            <a:r>
              <a:rPr lang="en-US" sz="8800" spc="76" dirty="0">
                <a:latin typeface="+mj-ea"/>
                <a:ea typeface="+mj-ea"/>
              </a:rPr>
              <a:t>erence</a:t>
            </a:r>
            <a:endParaRPr sz="8800" spc="76" dirty="0">
              <a:latin typeface="+mj-ea"/>
              <a:ea typeface="+mj-ea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075935" y="3496099"/>
            <a:ext cx="18164433" cy="85157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t">
            <a:spAutoFit/>
          </a:bodyPr>
          <a:lstStyle/>
          <a:p>
            <a:pPr algn="l"/>
            <a:r>
              <a:rPr lang="en-US" altLang="zh-TW" dirty="0"/>
              <a:t>[1] Carlos Sandoval </a:t>
            </a:r>
            <a:r>
              <a:rPr lang="en-US" altLang="zh-TW" dirty="0" err="1"/>
              <a:t>Olascoaga</a:t>
            </a:r>
            <a:r>
              <a:rPr lang="en-US" altLang="zh-TW" dirty="0"/>
              <a:t>, </a:t>
            </a:r>
            <a:r>
              <a:rPr lang="en-US" altLang="zh-TW" dirty="0" err="1"/>
              <a:t>Paintingwith</a:t>
            </a:r>
            <a:r>
              <a:rPr lang="en-US" altLang="zh-TW" dirty="0"/>
              <a:t> Data</a:t>
            </a:r>
            <a:r>
              <a:rPr lang="en-US" altLang="zh-TW" dirty="0" smtClean="0"/>
              <a:t>,</a:t>
            </a:r>
          </a:p>
          <a:p>
            <a:pPr algn="l"/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paintingwithdata.mit.edu/about</a:t>
            </a:r>
            <a:endParaRPr lang="en-US" altLang="zh-TW" dirty="0" smtClean="0"/>
          </a:p>
          <a:p>
            <a:pPr algn="l"/>
            <a:endParaRPr lang="en-US" altLang="zh-TW" dirty="0" smtClean="0"/>
          </a:p>
          <a:p>
            <a:pPr algn="l"/>
            <a:r>
              <a:rPr lang="en-US" altLang="zh-TW" dirty="0" smtClean="0"/>
              <a:t>[</a:t>
            </a:r>
            <a:r>
              <a:rPr lang="en-US" altLang="zh-TW" dirty="0"/>
              <a:t>2] Carlos Sandoval </a:t>
            </a:r>
            <a:r>
              <a:rPr lang="en-US" altLang="zh-TW" dirty="0" err="1"/>
              <a:t>Olascoaga</a:t>
            </a:r>
            <a:r>
              <a:rPr lang="en-US" altLang="zh-TW" dirty="0" smtClean="0"/>
              <a:t>,</a:t>
            </a:r>
          </a:p>
          <a:p>
            <a:pPr algn="l"/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</a:t>
            </a:r>
            <a:r>
              <a:rPr lang="en-US" altLang="zh-TW" dirty="0" smtClean="0">
                <a:hlinkClick r:id="rId3"/>
              </a:rPr>
              <a:t>github.com/cesandoval/PaintingwithData_Riyadh</a:t>
            </a:r>
            <a:endParaRPr lang="en-US" altLang="zh-TW" dirty="0" smtClean="0"/>
          </a:p>
          <a:p>
            <a:pPr algn="l"/>
            <a:endParaRPr lang="en-US" altLang="zh-TW" dirty="0" smtClean="0"/>
          </a:p>
          <a:p>
            <a:pPr algn="l"/>
            <a:r>
              <a:rPr lang="en-US" altLang="zh-TW" dirty="0" smtClean="0"/>
              <a:t>[</a:t>
            </a:r>
            <a:r>
              <a:rPr lang="en-US" altLang="zh-TW" dirty="0"/>
              <a:t>3] QGIS, A Free and Open </a:t>
            </a:r>
            <a:r>
              <a:rPr lang="en-US" altLang="zh-TW" dirty="0" err="1"/>
              <a:t>SourceGeographic</a:t>
            </a:r>
            <a:r>
              <a:rPr lang="en-US" altLang="zh-TW" dirty="0"/>
              <a:t> Information </a:t>
            </a:r>
            <a:r>
              <a:rPr lang="en-US" altLang="zh-TW" dirty="0" smtClean="0"/>
              <a:t>System</a:t>
            </a:r>
          </a:p>
          <a:p>
            <a:pPr algn="l"/>
            <a:r>
              <a:rPr lang="en-US" altLang="zh-TW" dirty="0" smtClean="0">
                <a:hlinkClick r:id="rId4"/>
              </a:rPr>
              <a:t>http</a:t>
            </a:r>
            <a:r>
              <a:rPr lang="en-US" altLang="zh-TW" dirty="0">
                <a:hlinkClick r:id="rId4"/>
              </a:rPr>
              <a:t>://www.qgis.org/en/site</a:t>
            </a:r>
            <a:r>
              <a:rPr lang="en-US" altLang="zh-TW" dirty="0" smtClean="0">
                <a:hlinkClick r:id="rId4"/>
              </a:rPr>
              <a:t>/</a:t>
            </a:r>
            <a:endParaRPr lang="en-US" altLang="zh-TW" dirty="0" smtClean="0"/>
          </a:p>
          <a:p>
            <a:pPr algn="l"/>
            <a:endParaRPr lang="en-US" altLang="zh-TW" dirty="0" smtClean="0"/>
          </a:p>
          <a:p>
            <a:pPr algn="l"/>
            <a:r>
              <a:rPr lang="en-US" altLang="zh-TW" dirty="0" smtClean="0"/>
              <a:t>[</a:t>
            </a:r>
            <a:r>
              <a:rPr lang="en-US" altLang="zh-TW" dirty="0"/>
              <a:t>4] MIT Architecture, Project Painting </a:t>
            </a:r>
            <a:r>
              <a:rPr lang="en-US" altLang="zh-TW" dirty="0" err="1"/>
              <a:t>withData</a:t>
            </a:r>
            <a:r>
              <a:rPr lang="en-US" altLang="zh-TW" dirty="0"/>
              <a:t>: From a Computational History </a:t>
            </a:r>
            <a:r>
              <a:rPr lang="en-US" altLang="zh-TW" dirty="0" err="1"/>
              <a:t>ofUrban</a:t>
            </a:r>
            <a:r>
              <a:rPr lang="en-US" altLang="zh-TW" dirty="0"/>
              <a:t> Models to an Alternative </a:t>
            </a:r>
            <a:r>
              <a:rPr lang="en-US" altLang="zh-TW" dirty="0" err="1" smtClean="0"/>
              <a:t>UrbanComputing</a:t>
            </a:r>
            <a:endParaRPr lang="en-US" altLang="zh-TW" dirty="0" smtClean="0"/>
          </a:p>
          <a:p>
            <a:pPr algn="l"/>
            <a:r>
              <a:rPr lang="en-US" altLang="zh-TW" dirty="0" smtClean="0">
                <a:hlinkClick r:id="rId5" invalidUrl="https://architecture.mit.edu/computation/project/painting-data- computational-history-urban-models-alternative- urban-computing"/>
              </a:rPr>
              <a:t>https</a:t>
            </a:r>
            <a:r>
              <a:rPr lang="en-US" altLang="zh-TW" dirty="0">
                <a:hlinkClick r:id="rId5" invalidUrl="https://architecture.mit.edu/computation/project/painting-data- computational-history-urban-models-alternative- urban-computing"/>
              </a:rPr>
              <a:t>://architecture.mit.edu/computation/project/painting-data- </a:t>
            </a:r>
            <a:r>
              <a:rPr lang="en-US" altLang="zh-TW" dirty="0" smtClean="0">
                <a:hlinkClick r:id="rId5" invalidUrl="https://architecture.mit.edu/computation/project/painting-data- computational-history-urban-models-alternative- urban-computing"/>
              </a:rPr>
              <a:t>computational-history-urban-models-alternative- urban-computing</a:t>
            </a:r>
            <a:endParaRPr lang="en-US" altLang="zh-TW" dirty="0" smtClean="0"/>
          </a:p>
          <a:p>
            <a:pPr algn="l"/>
            <a:endParaRPr lang="en-US" altLang="zh-TW" dirty="0" smtClean="0"/>
          </a:p>
          <a:p>
            <a:pPr algn="l"/>
            <a:r>
              <a:rPr lang="en-US" altLang="zh-TW" dirty="0" smtClean="0"/>
              <a:t>[</a:t>
            </a:r>
            <a:r>
              <a:rPr lang="en-US" altLang="zh-TW" dirty="0"/>
              <a:t>5] MIT CITY SCIENCE </a:t>
            </a:r>
            <a:r>
              <a:rPr lang="zh-TW" altLang="en-US" dirty="0"/>
              <a:t>春季黑客松 </a:t>
            </a:r>
            <a:r>
              <a:rPr lang="en-US" altLang="zh-TW" dirty="0"/>
              <a:t>@</a:t>
            </a:r>
            <a:r>
              <a:rPr lang="en-US" altLang="zh-TW" dirty="0" smtClean="0"/>
              <a:t>TAIPEITECH</a:t>
            </a:r>
          </a:p>
          <a:p>
            <a:pPr algn="l"/>
            <a:r>
              <a:rPr lang="en-US" altLang="zh-TW" dirty="0" smtClean="0">
                <a:hlinkClick r:id="rId6"/>
              </a:rPr>
              <a:t>http</a:t>
            </a:r>
            <a:r>
              <a:rPr lang="en-US" altLang="zh-TW" dirty="0">
                <a:hlinkClick r:id="rId6"/>
              </a:rPr>
              <a:t>://</a:t>
            </a:r>
            <a:r>
              <a:rPr lang="en-US" altLang="zh-TW" dirty="0" smtClean="0">
                <a:hlinkClick r:id="rId6"/>
              </a:rPr>
              <a:t>cities.media.mit.edu/taipei</a:t>
            </a:r>
            <a:endParaRPr lang="en-US" altLang="zh-TW" dirty="0" smtClean="0"/>
          </a:p>
          <a:p>
            <a:pPr algn="l"/>
            <a:endParaRPr kumimoji="0" lang="zh-TW" altLang="en-US" sz="3200" b="0" i="0" u="none" strike="noStrike" cap="none" spc="0" normalizeH="0" baseline="0" dirty="0">
              <a:ln>
                <a:noFill/>
              </a:ln>
              <a:solidFill>
                <a:srgbClr val="5B5854"/>
              </a:solidFill>
              <a:effectLst/>
              <a:uFillTx/>
              <a:latin typeface="Avenir Medium"/>
              <a:ea typeface="Avenir Medium"/>
              <a:cs typeface="Avenir Medium"/>
              <a:sym typeface="Avenir Medium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sldNum" sz="quarter" idx="2"/>
          </p:nvPr>
        </p:nvSpPr>
        <p:spPr>
          <a:xfrm>
            <a:off x="12014967" y="12983765"/>
            <a:ext cx="354070" cy="63671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z="3200"/>
              <a:t>2</a:t>
            </a:fld>
            <a:endParaRPr sz="3200" dirty="0"/>
          </a:p>
        </p:txBody>
      </p:sp>
      <p:sp>
        <p:nvSpPr>
          <p:cNvPr id="163" name="Shape 163"/>
          <p:cNvSpPr/>
          <p:nvPr/>
        </p:nvSpPr>
        <p:spPr>
          <a:xfrm>
            <a:off x="10223065" y="865022"/>
            <a:ext cx="3937872" cy="1498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>
              <a:spcBef>
                <a:spcPts val="4700"/>
              </a:spcBef>
            </a:pPr>
            <a:r>
              <a:rPr sz="8800" spc="76" dirty="0">
                <a:latin typeface="+mj-ea"/>
                <a:ea typeface="+mj-ea"/>
              </a:rPr>
              <a:t>Content</a:t>
            </a:r>
          </a:p>
        </p:txBody>
      </p:sp>
      <p:sp>
        <p:nvSpPr>
          <p:cNvPr id="164" name="Shape 164"/>
          <p:cNvSpPr/>
          <p:nvPr/>
        </p:nvSpPr>
        <p:spPr>
          <a:xfrm>
            <a:off x="1999865" y="2477055"/>
            <a:ext cx="5849806" cy="10223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marL="571500" indent="-571500" algn="l">
              <a:spcBef>
                <a:spcPts val="4700"/>
              </a:spcBef>
              <a:buFont typeface="Arial" panose="020B0604020202020204" pitchFamily="34" charset="0"/>
              <a:buChar char="•"/>
              <a:defRPr sz="3800" spc="76"/>
            </a:pPr>
            <a:r>
              <a:rPr lang="en-US" sz="6000" dirty="0" smtClean="0"/>
              <a:t>Motivation</a:t>
            </a:r>
            <a:endParaRPr sz="6000" dirty="0"/>
          </a:p>
          <a:p>
            <a:pPr marL="571500" indent="-571500" algn="l">
              <a:spcBef>
                <a:spcPts val="4700"/>
              </a:spcBef>
              <a:buFont typeface="Arial" panose="020B0604020202020204" pitchFamily="34" charset="0"/>
              <a:buChar char="•"/>
              <a:defRPr sz="3800" spc="76"/>
            </a:pPr>
            <a:r>
              <a:rPr sz="6000" dirty="0"/>
              <a:t>Purpose</a:t>
            </a:r>
          </a:p>
          <a:p>
            <a:pPr marL="571500" indent="-571500" algn="l">
              <a:spcBef>
                <a:spcPts val="4700"/>
              </a:spcBef>
              <a:buFont typeface="Arial" panose="020B0604020202020204" pitchFamily="34" charset="0"/>
              <a:buChar char="•"/>
              <a:defRPr sz="3800" spc="76"/>
            </a:pPr>
            <a:r>
              <a:rPr lang="en-US" sz="6000" dirty="0" smtClean="0"/>
              <a:t>Hypothesis</a:t>
            </a:r>
            <a:endParaRPr sz="6000" dirty="0"/>
          </a:p>
          <a:p>
            <a:pPr marL="571500" indent="-571500" algn="l">
              <a:spcBef>
                <a:spcPts val="4700"/>
              </a:spcBef>
              <a:buFont typeface="Arial" panose="020B0604020202020204" pitchFamily="34" charset="0"/>
              <a:buChar char="•"/>
              <a:defRPr sz="3800" spc="76"/>
            </a:pPr>
            <a:r>
              <a:rPr lang="en-US" sz="6000" dirty="0" smtClean="0"/>
              <a:t>Design Process</a:t>
            </a:r>
          </a:p>
          <a:p>
            <a:pPr marL="571500" indent="-571500" algn="l">
              <a:spcBef>
                <a:spcPts val="4700"/>
              </a:spcBef>
              <a:buFont typeface="Arial" panose="020B0604020202020204" pitchFamily="34" charset="0"/>
              <a:buChar char="•"/>
              <a:defRPr sz="3800" spc="76"/>
            </a:pPr>
            <a:r>
              <a:rPr lang="en-US" sz="6000" dirty="0" smtClean="0"/>
              <a:t>Expecting Result</a:t>
            </a:r>
            <a:endParaRPr sz="6000" dirty="0"/>
          </a:p>
          <a:p>
            <a:pPr marL="571500" indent="-571500" algn="l">
              <a:spcBef>
                <a:spcPts val="4700"/>
              </a:spcBef>
              <a:buFont typeface="Arial" panose="020B0604020202020204" pitchFamily="34" charset="0"/>
              <a:buChar char="•"/>
              <a:defRPr sz="3800" spc="76"/>
            </a:pPr>
            <a:r>
              <a:rPr sz="6000" dirty="0"/>
              <a:t>Conclusion</a:t>
            </a:r>
          </a:p>
          <a:p>
            <a:pPr marL="571500" indent="-571500" algn="l">
              <a:spcBef>
                <a:spcPts val="4700"/>
              </a:spcBef>
              <a:buFont typeface="Arial" panose="020B0604020202020204" pitchFamily="34" charset="0"/>
              <a:buChar char="•"/>
              <a:defRPr sz="3800" spc="76"/>
            </a:pPr>
            <a:r>
              <a:rPr sz="6000" dirty="0"/>
              <a:t>Reference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sldNum" sz="quarter" idx="2"/>
          </p:nvPr>
        </p:nvSpPr>
        <p:spPr>
          <a:xfrm>
            <a:off x="12014967" y="12983765"/>
            <a:ext cx="354070" cy="63671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z="3200"/>
              <a:t>3</a:t>
            </a:fld>
            <a:endParaRPr sz="3200"/>
          </a:p>
        </p:txBody>
      </p:sp>
      <p:sp>
        <p:nvSpPr>
          <p:cNvPr id="167" name="Shape 167"/>
          <p:cNvSpPr/>
          <p:nvPr/>
        </p:nvSpPr>
        <p:spPr>
          <a:xfrm>
            <a:off x="9585613" y="1241540"/>
            <a:ext cx="5284779" cy="1498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 algn="l">
              <a:spcBef>
                <a:spcPts val="4700"/>
              </a:spcBef>
              <a:defRPr sz="3800" spc="76"/>
            </a:lvl1pPr>
          </a:lstStyle>
          <a:p>
            <a:r>
              <a:rPr lang="en-US" sz="8800" dirty="0" smtClean="0">
                <a:latin typeface="+mj-ea"/>
                <a:ea typeface="+mj-ea"/>
              </a:rPr>
              <a:t>Motivation</a:t>
            </a:r>
            <a:endParaRPr sz="8800" dirty="0">
              <a:latin typeface="+mj-ea"/>
              <a:ea typeface="+mj-ea"/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1041892" y="3443087"/>
            <a:ext cx="22300213" cy="5261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marL="457200" indent="-457200" algn="l">
              <a:spcBef>
                <a:spcPts val="3900"/>
              </a:spcBef>
              <a:buFont typeface="Wingdings" charset="2"/>
              <a:buChar char="l"/>
              <a:defRPr spc="64"/>
            </a:pPr>
            <a:r>
              <a:rPr sz="6000" dirty="0"/>
              <a:t>We participated the </a:t>
            </a:r>
            <a:r>
              <a:rPr sz="6000" dirty="0">
                <a:solidFill>
                  <a:srgbClr val="FF0000"/>
                </a:solidFill>
              </a:rPr>
              <a:t>MIT Media Lab</a:t>
            </a:r>
            <a:r>
              <a:rPr sz="6000" dirty="0"/>
              <a:t> Workshop, finding that using the data analysis system making by the lab researcher to </a:t>
            </a:r>
            <a:r>
              <a:rPr sz="6000" dirty="0">
                <a:solidFill>
                  <a:srgbClr val="FF0000"/>
                </a:solidFill>
              </a:rPr>
              <a:t>analyze data </a:t>
            </a:r>
            <a:r>
              <a:rPr sz="6000" dirty="0"/>
              <a:t>is convenient to reveal the information</a:t>
            </a:r>
            <a:r>
              <a:rPr sz="6000" dirty="0" smtClean="0"/>
              <a:t>.</a:t>
            </a:r>
            <a:endParaRPr lang="en-US" sz="6000" dirty="0" smtClean="0"/>
          </a:p>
          <a:p>
            <a:pPr marL="457200" indent="-457200" algn="l">
              <a:spcBef>
                <a:spcPts val="3900"/>
              </a:spcBef>
              <a:buFont typeface="Wingdings" charset="2"/>
              <a:buChar char="l"/>
              <a:defRPr spc="64"/>
            </a:pPr>
            <a:r>
              <a:rPr lang="en-US" altLang="zh-TW" sz="6000" dirty="0" smtClean="0"/>
              <a:t>There</a:t>
            </a:r>
            <a:r>
              <a:rPr lang="zh-TW" altLang="en-US" sz="6000" dirty="0" smtClean="0"/>
              <a:t> </a:t>
            </a:r>
            <a:r>
              <a:rPr lang="en-US" altLang="zh-TW" sz="6000" dirty="0" smtClean="0"/>
              <a:t>are</a:t>
            </a:r>
            <a:r>
              <a:rPr lang="zh-TW" altLang="en-US" sz="6000" dirty="0" smtClean="0"/>
              <a:t> </a:t>
            </a:r>
            <a:r>
              <a:rPr lang="en-US" altLang="zh-TW" sz="6000" dirty="0"/>
              <a:t>t</a:t>
            </a:r>
            <a:r>
              <a:rPr lang="en-US" altLang="zh-TW" sz="6000" dirty="0" smtClean="0"/>
              <a:t>he</a:t>
            </a:r>
            <a:r>
              <a:rPr lang="zh-TW" altLang="en-US" sz="6000" dirty="0" smtClean="0"/>
              <a:t> </a:t>
            </a:r>
            <a:r>
              <a:rPr lang="en-US" altLang="zh-TW" sz="6000" dirty="0" smtClean="0"/>
              <a:t>public</a:t>
            </a:r>
            <a:r>
              <a:rPr lang="zh-TW" altLang="en-US" sz="6000" dirty="0" smtClean="0"/>
              <a:t> </a:t>
            </a:r>
            <a:r>
              <a:rPr lang="en-US" altLang="zh-TW" sz="6000" dirty="0" smtClean="0"/>
              <a:t>parking</a:t>
            </a:r>
            <a:r>
              <a:rPr lang="zh-TW" altLang="en-US" sz="6000" dirty="0" smtClean="0"/>
              <a:t> </a:t>
            </a:r>
            <a:r>
              <a:rPr lang="en-US" altLang="zh-TW" sz="6000" dirty="0" smtClean="0"/>
              <a:t>spaces</a:t>
            </a:r>
            <a:r>
              <a:rPr lang="zh-TW" altLang="en-US" sz="6000" dirty="0" smtClean="0"/>
              <a:t> </a:t>
            </a:r>
            <a:r>
              <a:rPr lang="en-US" altLang="zh-TW" sz="6000" dirty="0" smtClean="0"/>
              <a:t>problem</a:t>
            </a:r>
            <a:r>
              <a:rPr lang="zh-TW" altLang="en-US" sz="6000" dirty="0" smtClean="0"/>
              <a:t> </a:t>
            </a:r>
            <a:r>
              <a:rPr lang="en-US" altLang="zh-TW" sz="6000" dirty="0" smtClean="0"/>
              <a:t>of</a:t>
            </a:r>
            <a:r>
              <a:rPr lang="zh-TW" altLang="en-US" sz="6000" dirty="0" smtClean="0"/>
              <a:t> </a:t>
            </a:r>
            <a:r>
              <a:rPr lang="en-US" altLang="zh-TW" sz="6000" dirty="0" smtClean="0"/>
              <a:t>lacking</a:t>
            </a:r>
            <a:r>
              <a:rPr lang="zh-TW" altLang="en-US" sz="6000" dirty="0" smtClean="0"/>
              <a:t> </a:t>
            </a:r>
            <a:r>
              <a:rPr lang="en-US" altLang="zh-TW" sz="6000" dirty="0" smtClean="0"/>
              <a:t>and</a:t>
            </a:r>
            <a:r>
              <a:rPr lang="zh-TW" altLang="en-US" sz="6000" dirty="0" smtClean="0"/>
              <a:t> </a:t>
            </a:r>
            <a:r>
              <a:rPr lang="en-US" altLang="zh-TW" sz="6000" dirty="0" smtClean="0"/>
              <a:t>excessive</a:t>
            </a:r>
            <a:r>
              <a:rPr lang="zh-TW" altLang="en-US" sz="6000" dirty="0" smtClean="0"/>
              <a:t> </a:t>
            </a:r>
            <a:r>
              <a:rPr lang="en-US" altLang="zh-TW" sz="6000" dirty="0" smtClean="0"/>
              <a:t>in</a:t>
            </a:r>
            <a:r>
              <a:rPr lang="zh-TW" altLang="en-US" sz="6000" dirty="0" smtClean="0"/>
              <a:t> </a:t>
            </a:r>
            <a:r>
              <a:rPr lang="en-US" altLang="zh-TW" sz="6000" dirty="0" smtClean="0"/>
              <a:t>somewhere</a:t>
            </a:r>
            <a:endParaRPr sz="60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8"/>
          <a:stretch/>
        </p:blipFill>
        <p:spPr>
          <a:xfrm>
            <a:off x="1805243" y="9065260"/>
            <a:ext cx="20419448" cy="3557386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/>
          </p:cNvSpPr>
          <p:nvPr>
            <p:ph type="sldNum" sz="quarter" idx="2"/>
          </p:nvPr>
        </p:nvSpPr>
        <p:spPr>
          <a:xfrm>
            <a:off x="12014967" y="12983765"/>
            <a:ext cx="354070" cy="63671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z="3200"/>
              <a:t>4</a:t>
            </a:fld>
            <a:endParaRPr sz="3200"/>
          </a:p>
        </p:txBody>
      </p:sp>
      <p:sp>
        <p:nvSpPr>
          <p:cNvPr id="171" name="Shape 171"/>
          <p:cNvSpPr/>
          <p:nvPr/>
        </p:nvSpPr>
        <p:spPr>
          <a:xfrm>
            <a:off x="10256728" y="1282163"/>
            <a:ext cx="3870546" cy="1498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>
              <a:spcBef>
                <a:spcPts val="4700"/>
              </a:spcBef>
            </a:pPr>
            <a:r>
              <a:rPr sz="8800" spc="76" dirty="0">
                <a:latin typeface="+mj-ea"/>
                <a:ea typeface="+mj-ea"/>
              </a:rPr>
              <a:t>Purpose</a:t>
            </a:r>
          </a:p>
        </p:txBody>
      </p:sp>
      <p:sp>
        <p:nvSpPr>
          <p:cNvPr id="172" name="Shape 172"/>
          <p:cNvSpPr/>
          <p:nvPr/>
        </p:nvSpPr>
        <p:spPr>
          <a:xfrm>
            <a:off x="1243587" y="3349060"/>
            <a:ext cx="23014889" cy="7076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>
              <a:spcBef>
                <a:spcPts val="3900"/>
              </a:spcBef>
              <a:defRPr spc="64"/>
            </a:pPr>
            <a:r>
              <a:rPr lang="en-US" sz="4800" dirty="0" smtClean="0"/>
              <a:t>Finding out the relationship</a:t>
            </a:r>
            <a:r>
              <a:rPr sz="4800" dirty="0" smtClean="0"/>
              <a:t> </a:t>
            </a:r>
            <a:r>
              <a:rPr sz="4800" dirty="0"/>
              <a:t>and </a:t>
            </a:r>
            <a:r>
              <a:rPr sz="4800" dirty="0" smtClean="0"/>
              <a:t>implement</a:t>
            </a:r>
            <a:r>
              <a:rPr lang="en-US" sz="4800" dirty="0" smtClean="0"/>
              <a:t>ing</a:t>
            </a:r>
            <a:r>
              <a:rPr sz="4800" dirty="0" smtClean="0"/>
              <a:t> </a:t>
            </a:r>
            <a:r>
              <a:rPr sz="4800" dirty="0"/>
              <a:t>them to the data analysis </a:t>
            </a:r>
            <a:r>
              <a:rPr sz="4800" dirty="0" smtClean="0"/>
              <a:t>system</a:t>
            </a:r>
            <a:endParaRPr lang="en-US" sz="4800" dirty="0" smtClean="0"/>
          </a:p>
          <a:p>
            <a:pPr marL="457200" indent="-457200" algn="l">
              <a:spcBef>
                <a:spcPts val="3900"/>
              </a:spcBef>
              <a:buFont typeface="Wingdings" charset="2"/>
              <a:buChar char="l"/>
              <a:defRPr spc="64"/>
            </a:pPr>
            <a:r>
              <a:rPr sz="4800" dirty="0" smtClean="0"/>
              <a:t>The distributions of the parking lots in Taipei</a:t>
            </a:r>
          </a:p>
          <a:p>
            <a:pPr marL="457200" indent="-457200" algn="l">
              <a:spcBef>
                <a:spcPts val="3900"/>
              </a:spcBef>
              <a:buFont typeface="Wingdings" charset="2"/>
              <a:buChar char="l"/>
              <a:defRPr spc="64"/>
            </a:pPr>
            <a:r>
              <a:rPr sz="4800" dirty="0" smtClean="0"/>
              <a:t>The </a:t>
            </a:r>
            <a:r>
              <a:rPr sz="4800" dirty="0"/>
              <a:t>economic distributions in Taipei</a:t>
            </a:r>
          </a:p>
          <a:p>
            <a:pPr marL="457200" indent="-457200" algn="l">
              <a:spcBef>
                <a:spcPts val="3900"/>
              </a:spcBef>
              <a:buFont typeface="Wingdings" charset="2"/>
              <a:buChar char="l"/>
              <a:defRPr spc="64"/>
            </a:pPr>
            <a:r>
              <a:rPr sz="4800" dirty="0"/>
              <a:t>The cars distributions in Taipei</a:t>
            </a:r>
          </a:p>
          <a:p>
            <a:pPr marL="457200" indent="-457200" algn="l">
              <a:spcBef>
                <a:spcPts val="3900"/>
              </a:spcBef>
              <a:buFont typeface="Wingdings" charset="2"/>
              <a:buChar char="l"/>
              <a:defRPr spc="64"/>
            </a:pPr>
            <a:r>
              <a:rPr sz="4800" dirty="0"/>
              <a:t>Land use in Taipei</a:t>
            </a:r>
          </a:p>
          <a:p>
            <a:pPr marL="457200" indent="-457200" algn="l">
              <a:spcBef>
                <a:spcPts val="3900"/>
              </a:spcBef>
              <a:buFont typeface="Wingdings" charset="2"/>
              <a:buChar char="l"/>
              <a:defRPr spc="64"/>
            </a:pPr>
            <a:r>
              <a:rPr sz="4800" dirty="0"/>
              <a:t>The cost of the house in Taipei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/>
        </p:nvSpPr>
        <p:spPr>
          <a:xfrm>
            <a:off x="9554419" y="777297"/>
            <a:ext cx="5275162" cy="1498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r>
              <a:rPr sz="8800" spc="76" dirty="0">
                <a:latin typeface="+mj-ea"/>
                <a:ea typeface="+mj-ea"/>
              </a:rPr>
              <a:t>Hypothesis</a:t>
            </a:r>
          </a:p>
        </p:txBody>
      </p:sp>
      <p:sp>
        <p:nvSpPr>
          <p:cNvPr id="175" name="Shape 175"/>
          <p:cNvSpPr/>
          <p:nvPr/>
        </p:nvSpPr>
        <p:spPr>
          <a:xfrm>
            <a:off x="2268751" y="2594930"/>
            <a:ext cx="3280249" cy="2891778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2200" cap="all" spc="44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10551876" y="2594930"/>
            <a:ext cx="3280248" cy="2891778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2200" cap="all" spc="44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18835000" y="2594930"/>
            <a:ext cx="3280249" cy="2891778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2200" cap="all" spc="44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7415437" y="3405819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2200" cap="all" spc="44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15698562" y="3405819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2200" cap="all" spc="44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2663907" y="3683631"/>
            <a:ext cx="2489937" cy="701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High Income</a:t>
            </a:r>
          </a:p>
        </p:txBody>
      </p:sp>
      <p:sp>
        <p:nvSpPr>
          <p:cNvPr id="181" name="Shape 181"/>
          <p:cNvSpPr/>
          <p:nvPr/>
        </p:nvSpPr>
        <p:spPr>
          <a:xfrm>
            <a:off x="11294319" y="3689981"/>
            <a:ext cx="1795362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dirty="0"/>
              <a:t>More </a:t>
            </a:r>
            <a:r>
              <a:rPr dirty="0" smtClean="0"/>
              <a:t>Car</a:t>
            </a:r>
            <a:r>
              <a:rPr lang="en-US" dirty="0" smtClean="0"/>
              <a:t>s</a:t>
            </a:r>
            <a:endParaRPr dirty="0"/>
          </a:p>
        </p:txBody>
      </p:sp>
      <p:sp>
        <p:nvSpPr>
          <p:cNvPr id="182" name="Shape 182"/>
          <p:cNvSpPr/>
          <p:nvPr/>
        </p:nvSpPr>
        <p:spPr>
          <a:xfrm>
            <a:off x="19171161" y="3410581"/>
            <a:ext cx="2561598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rPr dirty="0"/>
              <a:t>More </a:t>
            </a:r>
            <a:r>
              <a:rPr lang="en-US" dirty="0" smtClean="0"/>
              <a:t>Public</a:t>
            </a:r>
            <a:endParaRPr dirty="0"/>
          </a:p>
          <a:p>
            <a:pPr>
              <a:defRPr>
                <a:solidFill>
                  <a:srgbClr val="000000"/>
                </a:solidFill>
              </a:defRPr>
            </a:pPr>
            <a:r>
              <a:rPr dirty="0"/>
              <a:t>Parking Lots </a:t>
            </a:r>
          </a:p>
        </p:txBody>
      </p:sp>
      <p:sp>
        <p:nvSpPr>
          <p:cNvPr id="183" name="Shape 183"/>
          <p:cNvSpPr/>
          <p:nvPr/>
        </p:nvSpPr>
        <p:spPr>
          <a:xfrm>
            <a:off x="2268751" y="6125003"/>
            <a:ext cx="3280249" cy="2891778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2200" cap="all" spc="44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184" name="Shape 184"/>
          <p:cNvSpPr/>
          <p:nvPr/>
        </p:nvSpPr>
        <p:spPr>
          <a:xfrm>
            <a:off x="10551876" y="6125003"/>
            <a:ext cx="3280248" cy="2891778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2200" cap="all" spc="44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185" name="Shape 185"/>
          <p:cNvSpPr/>
          <p:nvPr/>
        </p:nvSpPr>
        <p:spPr>
          <a:xfrm>
            <a:off x="18835000" y="6125003"/>
            <a:ext cx="3280249" cy="2891778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2200" cap="all" spc="44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186" name="Shape 186"/>
          <p:cNvSpPr/>
          <p:nvPr/>
        </p:nvSpPr>
        <p:spPr>
          <a:xfrm>
            <a:off x="7415438" y="6935891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2200" cap="all" spc="44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187" name="Shape 187"/>
          <p:cNvSpPr/>
          <p:nvPr/>
        </p:nvSpPr>
        <p:spPr>
          <a:xfrm>
            <a:off x="15698562" y="6935891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2200" cap="all" spc="44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2405571" y="6940654"/>
            <a:ext cx="3143429" cy="1260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t>High Density 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Residential Area</a:t>
            </a:r>
          </a:p>
        </p:txBody>
      </p:sp>
      <p:sp>
        <p:nvSpPr>
          <p:cNvPr id="189" name="Shape 189"/>
          <p:cNvSpPr/>
          <p:nvPr/>
        </p:nvSpPr>
        <p:spPr>
          <a:xfrm>
            <a:off x="11294319" y="7220054"/>
            <a:ext cx="1795362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dirty="0"/>
              <a:t>More </a:t>
            </a:r>
            <a:r>
              <a:rPr dirty="0" smtClean="0"/>
              <a:t>Car</a:t>
            </a:r>
            <a:r>
              <a:rPr lang="en-US" dirty="0" smtClean="0"/>
              <a:t>s</a:t>
            </a:r>
            <a:endParaRPr dirty="0"/>
          </a:p>
        </p:txBody>
      </p:sp>
      <p:sp>
        <p:nvSpPr>
          <p:cNvPr id="190" name="Shape 190"/>
          <p:cNvSpPr/>
          <p:nvPr/>
        </p:nvSpPr>
        <p:spPr>
          <a:xfrm>
            <a:off x="19171161" y="6940654"/>
            <a:ext cx="2561598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rPr dirty="0" smtClean="0"/>
              <a:t>More</a:t>
            </a:r>
            <a:r>
              <a:rPr lang="en-US" dirty="0" smtClean="0"/>
              <a:t> Public</a:t>
            </a:r>
            <a:r>
              <a:rPr dirty="0" smtClean="0"/>
              <a:t> </a:t>
            </a:r>
            <a:endParaRPr dirty="0"/>
          </a:p>
          <a:p>
            <a:pPr>
              <a:defRPr>
                <a:solidFill>
                  <a:srgbClr val="000000"/>
                </a:solidFill>
              </a:defRPr>
            </a:pPr>
            <a:r>
              <a:rPr dirty="0"/>
              <a:t>Parking Lots </a:t>
            </a:r>
          </a:p>
        </p:txBody>
      </p:sp>
      <p:sp>
        <p:nvSpPr>
          <p:cNvPr id="191" name="Shape 191"/>
          <p:cNvSpPr/>
          <p:nvPr/>
        </p:nvSpPr>
        <p:spPr>
          <a:xfrm>
            <a:off x="2268751" y="9655076"/>
            <a:ext cx="3280249" cy="2891778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2200" cap="all" spc="44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192" name="Shape 192"/>
          <p:cNvSpPr/>
          <p:nvPr/>
        </p:nvSpPr>
        <p:spPr>
          <a:xfrm>
            <a:off x="10551876" y="9655076"/>
            <a:ext cx="3280248" cy="2891778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2200" cap="all" spc="44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193" name="Shape 193"/>
          <p:cNvSpPr/>
          <p:nvPr/>
        </p:nvSpPr>
        <p:spPr>
          <a:xfrm>
            <a:off x="18835000" y="9655076"/>
            <a:ext cx="3280249" cy="2891778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2200" cap="all" spc="44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7415438" y="10465964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2200" cap="all" spc="44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15698562" y="10465964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2200" cap="all" spc="44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2189638" y="10743777"/>
            <a:ext cx="3438475" cy="701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Commercial Area </a:t>
            </a:r>
          </a:p>
        </p:txBody>
      </p:sp>
      <p:sp>
        <p:nvSpPr>
          <p:cNvPr id="197" name="Shape 197"/>
          <p:cNvSpPr/>
          <p:nvPr/>
        </p:nvSpPr>
        <p:spPr>
          <a:xfrm>
            <a:off x="10943577" y="10470727"/>
            <a:ext cx="2496846" cy="1260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rPr dirty="0"/>
              <a:t>More Need 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 dirty="0"/>
              <a:t>of Spaces</a:t>
            </a:r>
          </a:p>
        </p:txBody>
      </p:sp>
      <p:sp>
        <p:nvSpPr>
          <p:cNvPr id="198" name="Shape 198"/>
          <p:cNvSpPr/>
          <p:nvPr/>
        </p:nvSpPr>
        <p:spPr>
          <a:xfrm>
            <a:off x="19171161" y="10470727"/>
            <a:ext cx="2561598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rPr dirty="0" smtClean="0"/>
              <a:t>More</a:t>
            </a:r>
            <a:r>
              <a:rPr lang="en-US" dirty="0" smtClean="0"/>
              <a:t> Public</a:t>
            </a:r>
            <a:r>
              <a:rPr dirty="0" smtClean="0"/>
              <a:t> </a:t>
            </a:r>
            <a:endParaRPr dirty="0"/>
          </a:p>
          <a:p>
            <a:pPr>
              <a:defRPr>
                <a:solidFill>
                  <a:srgbClr val="000000"/>
                </a:solidFill>
              </a:defRPr>
            </a:pPr>
            <a:r>
              <a:rPr dirty="0"/>
              <a:t>Parking Lots </a:t>
            </a:r>
          </a:p>
        </p:txBody>
      </p:sp>
      <p:sp>
        <p:nvSpPr>
          <p:cNvPr id="27" name="Shape 200"/>
          <p:cNvSpPr>
            <a:spLocks noGrp="1"/>
          </p:cNvSpPr>
          <p:nvPr>
            <p:ph type="sldNum" sz="quarter" idx="2"/>
          </p:nvPr>
        </p:nvSpPr>
        <p:spPr>
          <a:xfrm>
            <a:off x="12014966" y="12983765"/>
            <a:ext cx="354070" cy="63671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altLang="zh-TW" sz="3200" dirty="0" smtClean="0"/>
              <a:t>5</a:t>
            </a:r>
            <a:endParaRPr sz="32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16456784" y="12834722"/>
            <a:ext cx="3371115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t">
            <a:spAutoFit/>
          </a:bodyPr>
          <a:lstStyle/>
          <a:p>
            <a:pPr marL="0" marR="0" indent="0" algn="ctr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dirty="0" smtClean="0"/>
              <a:t>Fig</a:t>
            </a:r>
            <a:r>
              <a:rPr kumimoji="0" lang="en-US" altLang="zh-TW" sz="3200" b="0" i="0" u="none" strike="noStrike" cap="none" spc="0" normalizeH="0" baseline="0" dirty="0" smtClean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rPr>
              <a:t> 1. Hypothesis</a:t>
            </a:r>
            <a:endParaRPr kumimoji="0" lang="zh-TW" altLang="en-US" sz="3200" b="0" i="0" u="none" strike="noStrike" cap="none" spc="0" normalizeH="0" baseline="0" dirty="0">
              <a:ln>
                <a:noFill/>
              </a:ln>
              <a:solidFill>
                <a:srgbClr val="5B5854"/>
              </a:solidFill>
              <a:effectLst/>
              <a:uFillTx/>
              <a:latin typeface="Avenir Medium"/>
              <a:ea typeface="Avenir Medium"/>
              <a:cs typeface="Avenir Medium"/>
              <a:sym typeface="Avenir Medium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/>
          </p:cNvSpPr>
          <p:nvPr>
            <p:ph type="sldNum" sz="quarter" idx="2"/>
          </p:nvPr>
        </p:nvSpPr>
        <p:spPr>
          <a:xfrm>
            <a:off x="12014967" y="12983765"/>
            <a:ext cx="354070" cy="63671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z="3200"/>
              <a:t>6</a:t>
            </a:fld>
            <a:endParaRPr sz="3200" dirty="0"/>
          </a:p>
        </p:txBody>
      </p:sp>
      <p:sp>
        <p:nvSpPr>
          <p:cNvPr id="201" name="Shape 201"/>
          <p:cNvSpPr/>
          <p:nvPr/>
        </p:nvSpPr>
        <p:spPr>
          <a:xfrm>
            <a:off x="8533685" y="450624"/>
            <a:ext cx="7042184" cy="1498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r>
              <a:rPr sz="8800" spc="76" dirty="0">
                <a:latin typeface="+mj-ea"/>
                <a:ea typeface="+mj-ea"/>
              </a:rPr>
              <a:t>Design </a:t>
            </a:r>
            <a:r>
              <a:rPr lang="en-US" sz="8800" spc="76" dirty="0">
                <a:latin typeface="+mj-ea"/>
                <a:ea typeface="+mj-ea"/>
              </a:rPr>
              <a:t>Process</a:t>
            </a:r>
            <a:endParaRPr sz="8800" spc="76" dirty="0">
              <a:latin typeface="+mj-ea"/>
              <a:ea typeface="+mj-ea"/>
            </a:endParaRPr>
          </a:p>
        </p:txBody>
      </p:sp>
      <p:pic>
        <p:nvPicPr>
          <p:cNvPr id="202" name="(7)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4431" y="2097712"/>
            <a:ext cx="21510027" cy="10755014"/>
          </a:xfrm>
          <a:prstGeom prst="rect">
            <a:avLst/>
          </a:prstGeom>
          <a:ln w="12700">
            <a:miter lim="400000"/>
          </a:ln>
          <a:effectLst>
            <a:outerShdw blurRad="266700" dir="5400000" rotWithShape="0">
              <a:srgbClr val="000000"/>
            </a:outerShdw>
          </a:effectLst>
        </p:spPr>
      </p:pic>
      <p:sp>
        <p:nvSpPr>
          <p:cNvPr id="2" name="文字方塊 1"/>
          <p:cNvSpPr txBox="1"/>
          <p:nvPr/>
        </p:nvSpPr>
        <p:spPr>
          <a:xfrm>
            <a:off x="15837686" y="12928566"/>
            <a:ext cx="4887555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t">
            <a:spAutoFit/>
          </a:bodyPr>
          <a:lstStyle/>
          <a:p>
            <a:pPr marL="0" marR="0" indent="0" algn="ctr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dirty="0" smtClean="0"/>
              <a:t>Fig</a:t>
            </a:r>
            <a:r>
              <a:rPr kumimoji="0" lang="en-US" altLang="zh-TW" sz="3200" b="0" i="0" u="none" strike="noStrike" cap="none" spc="0" normalizeH="0" baseline="0" dirty="0" smtClean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rPr>
              <a:t> 2. The design process</a:t>
            </a:r>
            <a:endParaRPr kumimoji="0" lang="zh-TW" altLang="en-US" sz="3200" b="0" i="0" u="none" strike="noStrike" cap="none" spc="0" normalizeH="0" baseline="0" dirty="0">
              <a:ln>
                <a:noFill/>
              </a:ln>
              <a:solidFill>
                <a:srgbClr val="5B5854"/>
              </a:solidFill>
              <a:effectLst/>
              <a:uFillTx/>
              <a:latin typeface="Avenir Medium"/>
              <a:ea typeface="Avenir Medium"/>
              <a:cs typeface="Avenir Medium"/>
              <a:sym typeface="Avenir Medium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918205" y="2571658"/>
            <a:ext cx="2718185" cy="2049080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all" spc="44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Baskerville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67200" y="2734235"/>
            <a:ext cx="4491318" cy="8686800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all" spc="44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Baskerville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543301" y="2886634"/>
            <a:ext cx="2718185" cy="2049080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all" spc="44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Baskerville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863358" y="2466109"/>
            <a:ext cx="336630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t">
            <a:spAutoFit/>
          </a:bodyPr>
          <a:lstStyle/>
          <a:p>
            <a:pPr marL="0" marR="0" indent="0" algn="ctr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200" b="0" i="0" u="none" strike="noStrike" cap="none" spc="0" normalizeH="0" baseline="0" dirty="0" smtClean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rPr>
              <a:t>1</a:t>
            </a:r>
            <a:endParaRPr kumimoji="0" lang="zh-TW" altLang="en-US" sz="3200" b="0" i="0" u="none" strike="noStrike" cap="none" spc="0" normalizeH="0" baseline="0" dirty="0">
              <a:ln>
                <a:noFill/>
              </a:ln>
              <a:solidFill>
                <a:srgbClr val="5B5854"/>
              </a:solidFill>
              <a:effectLst/>
              <a:uFillTx/>
              <a:latin typeface="Avenir Medium"/>
              <a:ea typeface="Avenir Medium"/>
              <a:cs typeface="Avenir Medium"/>
              <a:sym typeface="Avenir Medium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070328" y="2546571"/>
            <a:ext cx="336630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t">
            <a:spAutoFit/>
          </a:bodyPr>
          <a:lstStyle/>
          <a:p>
            <a:pPr marL="0" marR="0" indent="0" algn="ctr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200" b="0" i="0" u="none" strike="noStrike" cap="none" spc="0" normalizeH="0" baseline="0" dirty="0" smtClean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rPr>
              <a:t>2</a:t>
            </a:r>
            <a:endParaRPr kumimoji="0" lang="zh-TW" altLang="en-US" sz="3200" b="0" i="0" u="none" strike="noStrike" cap="none" spc="0" normalizeH="0" baseline="0" dirty="0">
              <a:ln>
                <a:noFill/>
              </a:ln>
              <a:solidFill>
                <a:srgbClr val="5B5854"/>
              </a:solidFill>
              <a:effectLst/>
              <a:uFillTx/>
              <a:latin typeface="Avenir Medium"/>
              <a:ea typeface="Avenir Medium"/>
              <a:cs typeface="Avenir Medium"/>
              <a:sym typeface="Avenir Medium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5132552" y="2763872"/>
            <a:ext cx="336630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t">
            <a:spAutoFit/>
          </a:bodyPr>
          <a:lstStyle/>
          <a:p>
            <a:pPr marL="0" marR="0" indent="0" algn="ctr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200" b="0" i="0" u="none" strike="noStrike" cap="none" spc="0" normalizeH="0" baseline="0" dirty="0" smtClean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rPr>
              <a:t>3</a:t>
            </a:r>
            <a:endParaRPr kumimoji="0" lang="zh-TW" altLang="en-US" sz="3200" b="0" i="0" u="none" strike="noStrike" cap="none" spc="0" normalizeH="0" baseline="0" dirty="0">
              <a:ln>
                <a:noFill/>
              </a:ln>
              <a:solidFill>
                <a:srgbClr val="5B5854"/>
              </a:solidFill>
              <a:effectLst/>
              <a:uFillTx/>
              <a:latin typeface="Avenir Medium"/>
              <a:ea typeface="Avenir Medium"/>
              <a:cs typeface="Avenir Medium"/>
              <a:sym typeface="Avenir Medium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01"/>
          <p:cNvSpPr/>
          <p:nvPr/>
        </p:nvSpPr>
        <p:spPr>
          <a:xfrm>
            <a:off x="8670908" y="932148"/>
            <a:ext cx="7042184" cy="1498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r>
              <a:rPr sz="8800" spc="76" dirty="0">
                <a:latin typeface="+mj-ea"/>
                <a:ea typeface="+mj-ea"/>
              </a:rPr>
              <a:t>Design </a:t>
            </a:r>
            <a:r>
              <a:rPr lang="en-US" sz="8800" spc="76" dirty="0">
                <a:latin typeface="+mj-ea"/>
                <a:ea typeface="+mj-ea"/>
              </a:rPr>
              <a:t>Process</a:t>
            </a:r>
            <a:endParaRPr sz="8800" spc="76" dirty="0">
              <a:latin typeface="+mj-ea"/>
              <a:ea typeface="+mj-ea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399309" y="3048000"/>
            <a:ext cx="21585382" cy="92852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t">
            <a:spAutoFit/>
          </a:bodyPr>
          <a:lstStyle/>
          <a:p>
            <a:pPr marL="0" marR="0" indent="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5400" b="0" i="0" u="none" strike="noStrike" cap="none" spc="0" normalizeH="0" baseline="0" dirty="0" smtClean="0">
                <a:ln>
                  <a:noFill/>
                </a:ln>
                <a:solidFill>
                  <a:srgbClr val="5B5854"/>
                </a:solidFill>
                <a:effectLst/>
                <a:uFillTx/>
                <a:sym typeface="Avenir Medium"/>
              </a:rPr>
              <a:t>1</a:t>
            </a:r>
          </a:p>
          <a:p>
            <a:pPr marL="0" marR="0" indent="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5400" dirty="0" smtClean="0">
                <a:solidFill>
                  <a:srgbClr val="FF0000"/>
                </a:solidFill>
              </a:rPr>
              <a:t>Flirting</a:t>
            </a:r>
            <a:r>
              <a:rPr lang="en-US" altLang="zh-TW" sz="5400" dirty="0" smtClean="0"/>
              <a:t> the meaningless data</a:t>
            </a:r>
          </a:p>
          <a:p>
            <a:pPr marL="0" marR="0" indent="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5400" dirty="0" smtClean="0">
                <a:solidFill>
                  <a:srgbClr val="FF0000"/>
                </a:solidFill>
              </a:rPr>
              <a:t>Transferring</a:t>
            </a:r>
            <a:r>
              <a:rPr lang="en-US" altLang="zh-TW" sz="5400" dirty="0" smtClean="0"/>
              <a:t> the crawled data with Google API to geocode</a:t>
            </a:r>
          </a:p>
          <a:p>
            <a:pPr marL="0" marR="0" indent="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TW" sz="5400" dirty="0"/>
          </a:p>
          <a:p>
            <a:pPr marL="0" marR="0" indent="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5400" dirty="0" smtClean="0"/>
              <a:t>2</a:t>
            </a:r>
          </a:p>
          <a:p>
            <a:pPr marL="0" marR="0" indent="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5400" dirty="0" smtClean="0"/>
              <a:t>Using </a:t>
            </a:r>
            <a:r>
              <a:rPr lang="en-US" altLang="zh-TW" sz="5400" dirty="0" smtClean="0">
                <a:solidFill>
                  <a:srgbClr val="FF0000"/>
                </a:solidFill>
              </a:rPr>
              <a:t>QGIS</a:t>
            </a:r>
            <a:r>
              <a:rPr lang="en-US" altLang="zh-TW" sz="5400" dirty="0" smtClean="0"/>
              <a:t> to construct  the file with the suitable format that the website request</a:t>
            </a:r>
          </a:p>
          <a:p>
            <a:pPr marL="0" marR="0" indent="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TW" sz="5400" dirty="0"/>
          </a:p>
          <a:p>
            <a:pPr marL="0" marR="0" indent="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5400" dirty="0" smtClean="0"/>
              <a:t>3</a:t>
            </a:r>
          </a:p>
          <a:p>
            <a:pPr marL="0" marR="0" indent="0" algn="l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5400" dirty="0" smtClean="0"/>
              <a:t>Performing on the website and </a:t>
            </a:r>
            <a:r>
              <a:rPr lang="en-US" altLang="zh-TW" sz="5400" dirty="0" smtClean="0">
                <a:solidFill>
                  <a:srgbClr val="FF0000"/>
                </a:solidFill>
              </a:rPr>
              <a:t>finding</a:t>
            </a:r>
            <a:r>
              <a:rPr lang="en-US" altLang="zh-TW" sz="5400" dirty="0" smtClean="0"/>
              <a:t> out the relationship between the data</a:t>
            </a:r>
            <a:endParaRPr lang="en-US" altLang="zh-TW" sz="5400" dirty="0"/>
          </a:p>
        </p:txBody>
      </p:sp>
      <p:sp>
        <p:nvSpPr>
          <p:cNvPr id="4" name="Shape 204"/>
          <p:cNvSpPr>
            <a:spLocks noGrp="1"/>
          </p:cNvSpPr>
          <p:nvPr>
            <p:ph type="sldNum" sz="quarter" idx="2"/>
          </p:nvPr>
        </p:nvSpPr>
        <p:spPr>
          <a:xfrm>
            <a:off x="12014965" y="12950599"/>
            <a:ext cx="354070" cy="63671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altLang="zh-TW" sz="3200" smtClean="0"/>
              <a:t>7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5853005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/>
          </p:cNvSpPr>
          <p:nvPr>
            <p:ph type="sldNum" sz="quarter" idx="2"/>
          </p:nvPr>
        </p:nvSpPr>
        <p:spPr>
          <a:xfrm>
            <a:off x="12014967" y="12983765"/>
            <a:ext cx="354070" cy="63671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z="3200"/>
              <a:t>8</a:t>
            </a:fld>
            <a:endParaRPr sz="3200"/>
          </a:p>
        </p:txBody>
      </p:sp>
      <p:sp>
        <p:nvSpPr>
          <p:cNvPr id="205" name="Shape 205"/>
          <p:cNvSpPr/>
          <p:nvPr/>
        </p:nvSpPr>
        <p:spPr>
          <a:xfrm>
            <a:off x="9633609" y="875899"/>
            <a:ext cx="5116785" cy="106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r>
              <a:rPr sz="6000" dirty="0"/>
              <a:t>Expecting Result</a:t>
            </a:r>
          </a:p>
        </p:txBody>
      </p:sp>
      <p:pic>
        <p:nvPicPr>
          <p:cNvPr id="206" name="(3)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2061" y="2988872"/>
            <a:ext cx="17713139" cy="8856570"/>
          </a:xfrm>
          <a:prstGeom prst="rect">
            <a:avLst/>
          </a:prstGeom>
          <a:ln w="12700">
            <a:miter lim="400000"/>
          </a:ln>
          <a:effectLst>
            <a:outerShdw blurRad="266700" dir="5400000" rotWithShape="0">
              <a:srgbClr val="000000"/>
            </a:outerShdw>
          </a:effectLst>
        </p:spPr>
      </p:pic>
      <p:sp>
        <p:nvSpPr>
          <p:cNvPr id="2" name="文字方塊 1"/>
          <p:cNvSpPr txBox="1"/>
          <p:nvPr/>
        </p:nvSpPr>
        <p:spPr>
          <a:xfrm>
            <a:off x="19121787" y="2988872"/>
            <a:ext cx="4794976" cy="26064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t">
            <a:spAutoFit/>
          </a:bodyPr>
          <a:lstStyle/>
          <a:p>
            <a:pPr algn="l"/>
            <a:r>
              <a:rPr lang="en-US" altLang="zh-TW" dirty="0" smtClean="0"/>
              <a:t>This </a:t>
            </a:r>
            <a:r>
              <a:rPr lang="en-US" altLang="zh-TW" dirty="0"/>
              <a:t>is the </a:t>
            </a:r>
            <a:r>
              <a:rPr lang="en-US" altLang="zh-TW" dirty="0" smtClean="0"/>
              <a:t>asthma</a:t>
            </a:r>
            <a:r>
              <a:rPr lang="en-US" altLang="zh-TW" dirty="0"/>
              <a:t>, cancer, home value, income, poverty, </a:t>
            </a:r>
            <a:r>
              <a:rPr lang="en-US" altLang="zh-TW" dirty="0" smtClean="0"/>
              <a:t>rent of New York City showing in the raw result</a:t>
            </a:r>
            <a:endParaRPr kumimoji="0" lang="zh-TW" altLang="en-US" sz="3200" b="0" i="0" u="none" strike="noStrike" cap="none" spc="0" normalizeH="0" baseline="0" dirty="0">
              <a:ln>
                <a:noFill/>
              </a:ln>
              <a:solidFill>
                <a:srgbClr val="5B5854"/>
              </a:solidFill>
              <a:effectLst/>
              <a:uFillTx/>
              <a:latin typeface="Avenir Medium"/>
              <a:ea typeface="Avenir Medium"/>
              <a:cs typeface="Avenir Medium"/>
              <a:sym typeface="Avenir Medium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9121787" y="11208730"/>
            <a:ext cx="4841068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t">
            <a:spAutoFit/>
          </a:bodyPr>
          <a:lstStyle/>
          <a:p>
            <a:pPr marL="0" marR="0" indent="0" algn="ctr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200" b="0" i="0" u="none" strike="noStrike" cap="none" spc="0" normalizeH="0" baseline="0" dirty="0" smtClean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rPr>
              <a:t>Pic </a:t>
            </a:r>
            <a:r>
              <a:rPr lang="en-US" altLang="zh-TW" dirty="0"/>
              <a:t>3</a:t>
            </a:r>
            <a:r>
              <a:rPr kumimoji="0" lang="en-US" altLang="zh-TW" sz="3200" b="0" i="0" u="none" strike="noStrike" cap="none" spc="0" normalizeH="0" baseline="0" dirty="0" smtClean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rPr>
              <a:t>. Expecting result</a:t>
            </a:r>
            <a:r>
              <a:rPr kumimoji="0" lang="en-US" altLang="zh-TW" sz="3200" b="0" i="0" u="none" strike="noStrike" cap="none" spc="0" normalizeH="0" dirty="0" smtClean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rPr>
              <a:t> (1)</a:t>
            </a:r>
            <a:endParaRPr kumimoji="0" lang="zh-TW" altLang="en-US" sz="3200" b="0" i="0" u="none" strike="noStrike" cap="none" spc="0" normalizeH="0" baseline="0" dirty="0">
              <a:ln>
                <a:noFill/>
              </a:ln>
              <a:solidFill>
                <a:srgbClr val="5B5854"/>
              </a:solidFill>
              <a:effectLst/>
              <a:uFillTx/>
              <a:latin typeface="Avenir Medium"/>
              <a:ea typeface="Avenir Medium"/>
              <a:cs typeface="Avenir Medium"/>
              <a:sym typeface="Avenir Medium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/>
          </p:cNvSpPr>
          <p:nvPr>
            <p:ph type="sldNum" sz="quarter" idx="2"/>
          </p:nvPr>
        </p:nvSpPr>
        <p:spPr>
          <a:xfrm>
            <a:off x="12014967" y="12983765"/>
            <a:ext cx="354070" cy="63671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z="3200"/>
              <a:t>9</a:t>
            </a:fld>
            <a:endParaRPr sz="3200"/>
          </a:p>
        </p:txBody>
      </p:sp>
      <p:pic>
        <p:nvPicPr>
          <p:cNvPr id="210" name="(4)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937" y="2999295"/>
            <a:ext cx="17857343" cy="8928672"/>
          </a:xfrm>
          <a:prstGeom prst="rect">
            <a:avLst/>
          </a:prstGeom>
          <a:ln w="12700">
            <a:miter lim="400000"/>
          </a:ln>
          <a:effectLst>
            <a:outerShdw blurRad="266700" dir="5400000" rotWithShape="0">
              <a:srgbClr val="000000"/>
            </a:outerShdw>
          </a:effectLst>
        </p:spPr>
      </p:pic>
      <p:sp>
        <p:nvSpPr>
          <p:cNvPr id="5" name="文字方塊 4"/>
          <p:cNvSpPr txBox="1"/>
          <p:nvPr/>
        </p:nvSpPr>
        <p:spPr>
          <a:xfrm>
            <a:off x="19033209" y="2999295"/>
            <a:ext cx="4983235" cy="26064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t">
            <a:spAutoFit/>
          </a:bodyPr>
          <a:lstStyle/>
          <a:p>
            <a:pPr algn="l"/>
            <a:r>
              <a:rPr lang="en-US" altLang="zh-TW" dirty="0" smtClean="0"/>
              <a:t>We can find out the relationships between the data by adjusting the bar and then the intersecting data will show out</a:t>
            </a:r>
            <a:endParaRPr kumimoji="0" lang="zh-TW" altLang="en-US" sz="3200" b="0" i="0" u="none" strike="noStrike" cap="none" spc="0" normalizeH="0" baseline="0" dirty="0">
              <a:ln>
                <a:noFill/>
              </a:ln>
              <a:solidFill>
                <a:srgbClr val="5B5854"/>
              </a:solidFill>
              <a:effectLst/>
              <a:uFillTx/>
              <a:latin typeface="Avenir Medium"/>
              <a:ea typeface="Avenir Medium"/>
              <a:cs typeface="Avenir Medium"/>
              <a:sym typeface="Avenir Medium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9214362" y="11291255"/>
            <a:ext cx="4225515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t">
            <a:spAutoFit/>
          </a:bodyPr>
          <a:lstStyle/>
          <a:p>
            <a:pPr marL="0" marR="0" indent="0" algn="ctr" defTabSz="6429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200" b="0" i="0" u="none" strike="noStrike" cap="none" spc="0" normalizeH="0" baseline="0" dirty="0" smtClean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rPr>
              <a:t>Pic</a:t>
            </a:r>
            <a:r>
              <a:rPr kumimoji="0" lang="en-US" altLang="zh-TW" sz="3200" b="0" i="0" u="none" strike="noStrike" cap="none" spc="0" normalizeH="0" dirty="0" smtClean="0">
                <a:ln>
                  <a:noFill/>
                </a:ln>
                <a:solidFill>
                  <a:srgbClr val="5B5854"/>
                </a:solidFill>
                <a:effectLst/>
                <a:uFillTx/>
                <a:latin typeface="Avenir Medium"/>
                <a:ea typeface="Avenir Medium"/>
                <a:cs typeface="Avenir Medium"/>
                <a:sym typeface="Avenir Medium"/>
              </a:rPr>
              <a:t> 3. Expecting result (2)</a:t>
            </a:r>
            <a:endParaRPr kumimoji="0" lang="zh-TW" altLang="en-US" sz="3200" b="0" i="0" u="none" strike="noStrike" cap="none" spc="0" normalizeH="0" baseline="0" dirty="0">
              <a:ln>
                <a:noFill/>
              </a:ln>
              <a:solidFill>
                <a:srgbClr val="5B5854"/>
              </a:solidFill>
              <a:effectLst/>
              <a:uFillTx/>
              <a:latin typeface="Avenir Medium"/>
              <a:ea typeface="Avenir Medium"/>
              <a:cs typeface="Avenir Medium"/>
              <a:sym typeface="Avenir Medium"/>
            </a:endParaRPr>
          </a:p>
        </p:txBody>
      </p:sp>
      <p:sp>
        <p:nvSpPr>
          <p:cNvPr id="8" name="Shape 205"/>
          <p:cNvSpPr/>
          <p:nvPr/>
        </p:nvSpPr>
        <p:spPr>
          <a:xfrm>
            <a:off x="9633609" y="875899"/>
            <a:ext cx="5116785" cy="106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r>
              <a:rPr sz="6000" dirty="0"/>
              <a:t>Expecting Result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all" spc="44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t">
        <a:spAutoFit/>
      </a:bodyPr>
      <a:lstStyle>
        <a:defPPr marL="0" marR="0" indent="0" algn="ctr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all" spc="44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t">
        <a:spAutoFit/>
      </a:bodyPr>
      <a:lstStyle>
        <a:defPPr marL="0" marR="0" indent="0" algn="ctr" defTabSz="6429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391</Words>
  <Application>Microsoft Office PowerPoint</Application>
  <PresentationFormat>Custom</PresentationFormat>
  <Paragraphs>92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Avenir Medium</vt:lpstr>
      <vt:lpstr>Baskerville</vt:lpstr>
      <vt:lpstr>Baskerville SemiBold</vt:lpstr>
      <vt:lpstr>Helvetica Neue</vt:lpstr>
      <vt:lpstr>Arial</vt:lpstr>
      <vt:lpstr>Wingdings</vt:lpstr>
      <vt:lpstr>New_Template8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Edward ProHacker</cp:lastModifiedBy>
  <cp:revision>43</cp:revision>
  <dcterms:modified xsi:type="dcterms:W3CDTF">2017-05-31T13:21:19Z</dcterms:modified>
</cp:coreProperties>
</file>